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78" r:id="rId8"/>
    <p:sldId id="280" r:id="rId9"/>
    <p:sldId id="281" r:id="rId10"/>
    <p:sldId id="279" r:id="rId11"/>
    <p:sldId id="275" r:id="rId12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F2FDD6-8CC2-C49E-3001-32A24DB72F52}" v="100" dt="2024-01-30T10:48:04.754"/>
    <p1510:client id="{3AA79E66-BFF6-4064-B353-7EF65113C5F8}" v="429" dt="2024-01-30T11:43:11.906"/>
    <p1510:client id="{422A872D-3B1D-16A0-5994-A8E0D5123851}" v="383" dt="2024-01-30T11:30:22.826"/>
    <p1510:client id="{4E329268-6C70-C735-5ABF-5A65308E417A}" v="28" dt="2024-01-30T13:15:39.210"/>
    <p1510:client id="{66F75AFC-AC1F-9A9B-8BDB-AC2D20A90BDA}" v="636" dt="2024-01-30T13:27:28.745"/>
    <p1510:client id="{7E85EA56-44FD-4E32-8935-7CA756C1618E}" v="1" dt="2024-01-30T09:38:24.040"/>
    <p1510:client id="{A787FB34-379B-4A38-82B2-EEE0AF66C84F}" v="956" dt="2024-01-30T14:00:06.736"/>
    <p1510:client id="{B2338589-07EC-F869-39CF-6D10ACE298D3}" v="346" dt="2024-01-30T14:49:37.875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US"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US" sz="1200"/>
            </a:lvl1pPr>
          </a:lstStyle>
          <a:p>
            <a:pPr rtl="0"/>
            <a:fld id="{B592C2B9-584B-41E3-B408-691C788F3D79}" type="datetime1">
              <a:rPr lang="fr-FR" smtClean="0"/>
              <a:t>30/01/2024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1200"/>
            </a:lvl1pPr>
          </a:lstStyle>
          <a:p>
            <a:pPr rtl="0"/>
            <a:fld id="{37B95B5C-AE81-486B-8299-C690ADF087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US"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US" sz="1200"/>
            </a:lvl1pPr>
          </a:lstStyle>
          <a:p>
            <a:pPr rtl="0"/>
            <a:fld id="{A5E52C21-1ECA-4324-9346-B17ABD3A584B}" type="datetime1">
              <a:rPr lang="fr-FR" noProof="0" smtClean="0"/>
              <a:t>30/01/2024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</a:lstStyle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1200"/>
            </a:lvl1pPr>
          </a:lstStyle>
          <a:p>
            <a:pPr rtl="0"/>
            <a:fld id="{6922D2F8-28A7-48E8-ADD3-E9583D47D83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6922D2F8-28A7-48E8-ADD3-E9583D47D8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36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6922D2F8-28A7-48E8-ADD3-E9583D47D83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90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6922D2F8-28A7-48E8-ADD3-E9583D47D83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fr-FR" b="1"/>
              <a:t>YouTube :</a:t>
            </a:r>
            <a:r>
              <a:rPr lang="fr-FR"/>
              <a:t> Les caractéristiques de chaussures, le processus de conception, et de mises en scène avec Seb </a:t>
            </a:r>
            <a:r>
              <a:rPr lang="fr-FR" err="1"/>
              <a:t>Lafrite</a:t>
            </a:r>
            <a:r>
              <a:rPr lang="fr-FR"/>
              <a:t> sur sa chaîne YouTube.</a:t>
            </a:r>
          </a:p>
          <a:p>
            <a:r>
              <a:rPr lang="fr-FR" b="1"/>
              <a:t>TikTok :</a:t>
            </a:r>
            <a:r>
              <a:rPr lang="fr-FR"/>
              <a:t> Challenges courtes, créatives, et virales mettant en avant les moments phares de la collaboration.</a:t>
            </a:r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 b="1"/>
              <a:t>Instagram :</a:t>
            </a:r>
            <a:r>
              <a:rPr lang="fr-FR"/>
              <a:t> Créer des stories, et vidéos sur le compte Instagram de Seb </a:t>
            </a:r>
            <a:r>
              <a:rPr lang="fr-FR" err="1"/>
              <a:t>Lafrite</a:t>
            </a:r>
            <a:r>
              <a:rPr lang="fr-FR"/>
              <a:t>, </a:t>
            </a:r>
            <a:r>
              <a:rPr lang="fr-FR" b="1"/>
              <a:t>suscitant l'urgence et l'attention.</a:t>
            </a:r>
          </a:p>
          <a:p>
            <a:r>
              <a:rPr lang="fr-FR" b="1">
                <a:cs typeface="Calibri"/>
              </a:rPr>
              <a:t>X: </a:t>
            </a:r>
            <a:r>
              <a:rPr lang="fr-FR"/>
              <a:t>Retweeter et partager le contenu créé par les utilisateurs qui montrent leurs nouvelles chaussures afin de créer une sensation de reconnaissance. </a:t>
            </a:r>
            <a:endParaRPr lang="fr-FR" b="1"/>
          </a:p>
          <a:p>
            <a:endParaRPr lang="fr-FR"/>
          </a:p>
          <a:p>
            <a:r>
              <a:rPr lang="fr-FR"/>
              <a:t>#LacosteXSebLafrite : </a:t>
            </a:r>
            <a:r>
              <a:rPr lang="fr-FR" b="1"/>
              <a:t>Création d'un Hashtag de Campagne :</a:t>
            </a:r>
            <a:r>
              <a:rPr lang="fr-FR"/>
              <a:t>  pour rassembler toutes les conversations et contributions autour de la collaboration. </a:t>
            </a:r>
          </a:p>
          <a:p>
            <a:r>
              <a:rPr lang="fr-FR"/>
              <a:t>Encourager les followers de Seb </a:t>
            </a:r>
            <a:r>
              <a:rPr lang="fr-FR" err="1"/>
              <a:t>Lafrite</a:t>
            </a:r>
            <a:r>
              <a:rPr lang="fr-FR"/>
              <a:t> à utiliser le hashtag lorsqu'ils partagent leurs photos et expériences avec les chaussures.</a:t>
            </a:r>
            <a:endParaRPr lang="fr-FR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6922D2F8-28A7-48E8-ADD3-E9583D47D83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6803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A6C74-FC44-BB7D-52B5-48BC7DC5E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BF5B5851-C3FC-C585-F139-B2DD973480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984B6752-6EF1-2630-EEB9-C996E2B6D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9EFE6D-DEC3-B3FA-A8E8-127558F84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6922D2F8-28A7-48E8-ADD3-E9583D47D83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340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6922D2F8-28A7-48E8-ADD3-E9583D47D83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014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6922D2F8-28A7-48E8-ADD3-E9583D47D83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7307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en-US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en-US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des opportunités de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que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en-US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texte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en-US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texte</a:t>
            </a:r>
          </a:p>
        </p:txBody>
      </p:sp>
      <p:sp>
        <p:nvSpPr>
          <p:cNvPr id="29" name="Espace réservé du texte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30" name="Espace réservé du texte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en-US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texte</a:t>
            </a:r>
          </a:p>
        </p:txBody>
      </p:sp>
      <p:sp>
        <p:nvSpPr>
          <p:cNvPr id="32" name="Espace réservé du texte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33" name="Espace réservé du texte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21" name="Espace réservé du pied de page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22" name="Espace réservé du numéro de diapositive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‹N°›</a:t>
            </a:fld>
            <a:endParaRPr lang="fr-FR"/>
          </a:p>
        </p:txBody>
      </p:sp>
      <p:sp>
        <p:nvSpPr>
          <p:cNvPr id="23" name="Espace réservé de la date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 concur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que 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du texte ici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du texte ici</a:t>
            </a:r>
          </a:p>
        </p:txBody>
      </p:sp>
      <p:sp>
        <p:nvSpPr>
          <p:cNvPr id="21" name="Espace réservé du pied de page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22" name="Espace réservé du numéro de diapositive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‹N°›</a:t>
            </a:fld>
            <a:endParaRPr lang="fr-FR"/>
          </a:p>
        </p:txBody>
      </p:sp>
      <p:sp>
        <p:nvSpPr>
          <p:cNvPr id="23" name="Espace réservé de la date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 concurrenc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32" name="Espace réservé du texte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40" name="Espace réservé du texte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nom</a:t>
            </a:r>
          </a:p>
        </p:txBody>
      </p:sp>
      <p:sp>
        <p:nvSpPr>
          <p:cNvPr id="54" name="Espace réservé du texte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49" name="Espace réservé du texte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38" name="Espace réservé du texte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44" name="Espace réservé du texte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nom</a:t>
            </a:r>
          </a:p>
        </p:txBody>
      </p:sp>
      <p:sp>
        <p:nvSpPr>
          <p:cNvPr id="42" name="Espace réservé du texte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46" name="Espace réservé du texte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34" name="Espace réservé du texte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nom</a:t>
            </a:r>
          </a:p>
        </p:txBody>
      </p:sp>
      <p:sp>
        <p:nvSpPr>
          <p:cNvPr id="48" name="Espace réservé du texte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pied de page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22" name="Espace réservé du numéro de diapositive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‹N°›</a:t>
            </a:fld>
            <a:endParaRPr lang="fr-FR"/>
          </a:p>
        </p:txBody>
      </p:sp>
      <p:sp>
        <p:nvSpPr>
          <p:cNvPr id="23" name="Espace réservé de la date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égie de croiss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u pied de page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numéro de diapositive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‹N°›</a:t>
            </a:fld>
            <a:endParaRPr lang="fr-FR"/>
          </a:p>
        </p:txBody>
      </p:sp>
      <p:sp>
        <p:nvSpPr>
          <p:cNvPr id="14" name="Espace réservé de la date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que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2" name="Espace réservé du pied de page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numéro de diapositive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‹N°›</a:t>
            </a:fld>
            <a:endParaRPr lang="fr-FR"/>
          </a:p>
        </p:txBody>
      </p:sp>
      <p:sp>
        <p:nvSpPr>
          <p:cNvPr id="14" name="Espace réservé de la date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  <p:sp>
        <p:nvSpPr>
          <p:cNvPr id="34" name="Espace réservé du contenu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d’action bien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que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e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21" name="Espace réservé du texte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2" name="Espace réservé du texte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3" name="Espace réservé du texte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13" name="Espace réservé du texte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US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une année</a:t>
            </a:r>
          </a:p>
        </p:txBody>
      </p:sp>
      <p:sp>
        <p:nvSpPr>
          <p:cNvPr id="42" name="Espace réservé du texte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3" name="Espace réservé du texte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4" name="Espace réservé du texte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5" name="Espace réservé du texte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6" name="Espace réservé du texte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7" name="Espace réservé du texte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8" name="Espace réservé du texte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9" name="Espace réservé du texte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0" name="Espace réservé du texte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1" name="Espace réservé du texte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2" name="Espace réservé du texte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3" name="Espace réservé du texte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4" name="Espace réservé du texte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5" name="Espace réservé du texte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6" name="Espace réservé du texte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14" name="Espace réservé du texte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US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une année</a:t>
            </a:r>
          </a:p>
        </p:txBody>
      </p:sp>
      <p:sp>
        <p:nvSpPr>
          <p:cNvPr id="66" name="Espace réservé du texte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67" name="Espace réservé du texte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68" name="Espace réservé du texte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69" name="Espace réservé du texte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70" name="Espace réservé du texte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71" name="Espace réservé du texte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72" name="Espace réservé du texte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73" name="Espace réservé du texte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74" name="Espace réservé du texte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75" name="Espace réservé du texte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76" name="Espace réservé du texte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77" name="Espace réservé du texte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Espace réservé du pied de page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numéro de diapositive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‹N°›</a:t>
            </a:fld>
            <a:endParaRPr lang="fr-FR"/>
          </a:p>
        </p:txBody>
      </p:sp>
      <p:sp>
        <p:nvSpPr>
          <p:cNvPr id="14" name="Espace réservé de la date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nées financiè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que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u pied de page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numéro de diapositive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‹N°›</a:t>
            </a:fld>
            <a:endParaRPr lang="fr-FR"/>
          </a:p>
        </p:txBody>
      </p:sp>
      <p:sp>
        <p:nvSpPr>
          <p:cNvPr id="14" name="Espace réservé de la date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couvrez l’équipe 4-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4" name="Espace réservé d’image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17" name="Espace réservé d’image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16" name="Espace réservé d’image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0" name="Espace réservé du texte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31" name="Espace réservé du texte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2" name="Espace réservé du texte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33" name="Espace réservé du texte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9" name="Espace réservé du pied de page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40" name="Espace réservé du numéro de diapositive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‹N°›</a:t>
            </a:fld>
            <a:endParaRPr lang="fr-FR"/>
          </a:p>
        </p:txBody>
      </p:sp>
      <p:sp>
        <p:nvSpPr>
          <p:cNvPr id="41" name="Espace réservé de la date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couvrez l’équipe 8-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34" name="Espace réservé d’image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81" name="Espace réservé d’image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85" name="Espace réservé d’image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87" name="Espace réservé d’image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41" name="Espace réservé du texte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42" name="Espace réservé du texte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43" name="Espace réservé du texte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44" name="Espace réservé du texte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45" name="Espace réservé du texte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46" name="Espace réservé du texte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47" name="Espace réservé du texte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48" name="Espace réservé du texte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97" name="Espace réservé d’image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99" name="Espace réservé d’image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101" name="Espace réservé d’image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03" name="Espace réservé d’image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73" name="Espace réservé du texte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74" name="Espace réservé du texte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75" name="Espace réservé du texte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76" name="Espace réservé du texte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77" name="Espace réservé du texte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78" name="Espace réservé du texte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79" name="Espace réservé du texte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80" name="Espace réservé du texte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104" name="Ovale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105" name="Espace réservé du pied de page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06" name="Espace réservé du numéro de diapositive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‹N°›</a:t>
            </a:fld>
            <a:endParaRPr lang="fr-FR"/>
          </a:p>
        </p:txBody>
      </p:sp>
      <p:sp>
        <p:nvSpPr>
          <p:cNvPr id="107" name="Espace réservé de la date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que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45" name="Espace réservé du texte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49" name="Espace réservé du texte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47" name="Espace réservé du texte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7" name="Espace réservé du texte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38" name="Espace réservé du texte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9" name="Espace réservé du texte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40" name="Espace réservé du texte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1" name="Espace réservé du texte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42" name="Espace réservé du texte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3" name="Espace réservé du texte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44" name="Espace réservé du texte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u pied de page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numéro de diapositive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‹N°›</a:t>
            </a:fld>
            <a:endParaRPr lang="fr-FR"/>
          </a:p>
        </p:txBody>
      </p:sp>
      <p:sp>
        <p:nvSpPr>
          <p:cNvPr id="14" name="Espace réservé de la date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 sommes-n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que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e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en-US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n-US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0" name="Espace réservé d’image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0" name="Espace réservé du pied de page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  <a:endParaRPr lang="fr-FR" b="1"/>
          </a:p>
        </p:txBody>
      </p:sp>
      <p:sp>
        <p:nvSpPr>
          <p:cNvPr id="21" name="Espace réservé du numéro de diapositive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‹N°›</a:t>
            </a:fld>
            <a:endParaRPr lang="fr-FR"/>
          </a:p>
        </p:txBody>
      </p:sp>
      <p:sp>
        <p:nvSpPr>
          <p:cNvPr id="22" name="Espace réservé de la date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  <a:endParaRPr lang="fr-FR" b="1" cap="all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que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en-US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3" name="Espace réservé du pied de page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4" name="Espace réservé du numéro de diapositive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‹N°›</a:t>
            </a:fld>
            <a:endParaRPr lang="fr-FR"/>
          </a:p>
        </p:txBody>
      </p: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en-US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0" name="Espace réservé du texte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US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2" name="Espace réservé du pied de page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numéro de diapositive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‹N°›</a:t>
            </a:fld>
            <a:endParaRPr lang="fr-FR"/>
          </a:p>
        </p:txBody>
      </p:sp>
      <p:sp>
        <p:nvSpPr>
          <p:cNvPr id="14" name="Espace réservé de la date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 problè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0" name="Espace réservé du texte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9" name="Espace réservé du texte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1" name="Espace réservé du pied de page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42" name="Espace réservé du numéro de diapositive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‹N°›</a:t>
            </a:fld>
            <a:endParaRPr lang="fr-FR"/>
          </a:p>
        </p:txBody>
      </p:sp>
      <p:sp>
        <p:nvSpPr>
          <p:cNvPr id="43" name="Espace réservé de la date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r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2" name="Espace réservé du texte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9" name="Espace réservé du texte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4" name="Espace réservé du texte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30" name="Espace réservé du texte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0" name="Espace réservé du pied de page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21" name="Espace réservé du numéro de diapositive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‹N°›</a:t>
            </a:fld>
            <a:endParaRPr lang="fr-FR"/>
          </a:p>
        </p:txBody>
      </p:sp>
      <p:sp>
        <p:nvSpPr>
          <p:cNvPr id="22" name="Espace réservé de la date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6" name="Espace réservé d’image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7" name="Espace réservé d’image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8" name="Espace réservé d’image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ésentation du prod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33" name="Espace réservé du texte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32" name="Espace réservé du texte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8" name="Espace réservé du texte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57" name="Espace réservé du texte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64" name="Espace réservé du texte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63" name="Espace réservé du texte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67" name="Espace réservé du texte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66" name="Espace réservé du texte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2" name="Espace réservé du pied de page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23" name="Espace réservé du numéro de diapositive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‹N°›</a:t>
            </a:fld>
            <a:endParaRPr lang="fr-FR"/>
          </a:p>
        </p:txBody>
      </p:sp>
      <p:sp>
        <p:nvSpPr>
          <p:cNvPr id="24" name="Espace réservé de la date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  <p:sp>
        <p:nvSpPr>
          <p:cNvPr id="5" name="Espace réservé d’image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’image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5" name="Espace réservé d’image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6" name="Espace réservé d’image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 avantages du prod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en-U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8" name="Espace réservé du pied de page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9" name="Espace réservé du numéro de diapositive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‹N°›</a:t>
            </a:fld>
            <a:endParaRPr lang="fr-FR"/>
          </a:p>
        </p:txBody>
      </p:sp>
      <p:sp>
        <p:nvSpPr>
          <p:cNvPr id="20" name="Espace réservé de la date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ép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en-US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èle com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r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0" name="Espace réservé du pied de page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21" name="Espace réservé du numéro de diapositive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‹N°›</a:t>
            </a:fld>
            <a:endParaRPr lang="fr-FR"/>
          </a:p>
        </p:txBody>
      </p:sp>
      <p:sp>
        <p:nvSpPr>
          <p:cNvPr id="22" name="Espace réservé de la date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ésentation des opportunités du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en-US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du texte ici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en-US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3" name="Espace réservé du texte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du texte ici</a:t>
            </a:r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en-US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6" name="Espace réservé du texte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du texte ici</a:t>
            </a:r>
          </a:p>
        </p:txBody>
      </p:sp>
      <p:sp>
        <p:nvSpPr>
          <p:cNvPr id="20" name="Espace réservé du pied de page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21" name="Espace réservé du numéro de diapositive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‹N°›</a:t>
            </a:fld>
            <a:endParaRPr lang="fr-FR"/>
          </a:p>
        </p:txBody>
      </p:sp>
      <p:sp>
        <p:nvSpPr>
          <p:cNvPr id="22" name="Espace réservé de la date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pied de page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  <a:endParaRPr lang="fr-FR" sz="900"/>
          </a:p>
        </p:txBody>
      </p:sp>
      <p:sp>
        <p:nvSpPr>
          <p:cNvPr id="14" name="Espace réservé du numéro de diapositive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‹N°›</a:t>
            </a:fld>
            <a:endParaRPr lang="fr-FR"/>
          </a:p>
        </p:txBody>
      </p: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  <a:endParaRPr lang="fr-FR" sz="900" cap="all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16" y="418802"/>
            <a:ext cx="7066470" cy="1929505"/>
          </a:xfrm>
        </p:spPr>
        <p:txBody>
          <a:bodyPr lIns="91440" tIns="45720" rIns="91440" bIns="45720" rtlCol="0" anchor="b"/>
          <a:lstStyle>
            <a:defPPr>
              <a:defRPr lang="en-US"/>
            </a:defPPr>
          </a:lstStyle>
          <a:p>
            <a:pPr algn="ctr"/>
            <a:r>
              <a:rPr lang="fr-FR" sz="4000">
                <a:latin typeface="Century Gothic"/>
              </a:rPr>
              <a:t>STRATÉGIE DE</a:t>
            </a:r>
            <a:br>
              <a:rPr lang="fr-FR" sz="4000">
                <a:latin typeface="Century Gothic"/>
              </a:rPr>
            </a:br>
            <a:br>
              <a:rPr lang="fr-FR" sz="4000">
                <a:latin typeface="Century Gothic"/>
              </a:rPr>
            </a:br>
            <a:r>
              <a:rPr lang="fr-FR" sz="4000">
                <a:latin typeface="Century Gothic"/>
              </a:rPr>
              <a:t>COMMUNICATION</a:t>
            </a:r>
            <a:endParaRPr lang="fr-FR" sz="2800">
              <a:solidFill>
                <a:srgbClr val="FFFFFF"/>
              </a:solidFill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8" y="5288428"/>
            <a:ext cx="2040337" cy="1569572"/>
          </a:xfrm>
        </p:spPr>
        <p:txBody>
          <a:bodyPr lIns="91440" tIns="45720" rIns="91440" bIns="45720" rtlCol="0" anchor="t">
            <a:normAutofit/>
          </a:bodyPr>
          <a:lstStyle>
            <a:defPPr>
              <a:defRPr lang="en-US"/>
            </a:defPPr>
          </a:lstStyle>
          <a:p>
            <a:r>
              <a:rPr lang="fr-FR">
                <a:latin typeface="Calibri Light"/>
                <a:cs typeface="Calibri Light"/>
              </a:rPr>
              <a:t>Maylis GAILLARD</a:t>
            </a:r>
            <a:endParaRPr lang="fr-FR"/>
          </a:p>
          <a:p>
            <a:r>
              <a:rPr lang="fr-FR">
                <a:latin typeface="Calibri Light"/>
                <a:cs typeface="Calibri Light"/>
              </a:rPr>
              <a:t>Tom BRUAIRE</a:t>
            </a:r>
          </a:p>
          <a:p>
            <a:pPr rtl="0"/>
            <a:r>
              <a:rPr lang="fr-FR">
                <a:latin typeface="Calibri Light"/>
                <a:cs typeface="Calibri Light"/>
              </a:rPr>
              <a:t>Paul SENECAL</a:t>
            </a:r>
          </a:p>
          <a:p>
            <a:pPr rtl="0"/>
            <a:r>
              <a:rPr lang="fr-FR">
                <a:latin typeface="Calibri Light"/>
                <a:cs typeface="Calibri Light"/>
              </a:rPr>
              <a:t>Jong </a:t>
            </a:r>
            <a:r>
              <a:rPr lang="fr-FR" err="1">
                <a:latin typeface="Calibri Light"/>
                <a:cs typeface="Calibri Light"/>
              </a:rPr>
              <a:t>Hoa</a:t>
            </a:r>
            <a:r>
              <a:rPr lang="fr-FR">
                <a:latin typeface="Calibri Light"/>
                <a:cs typeface="Calibri Light"/>
              </a:rPr>
              <a:t> CHONG​​</a:t>
            </a:r>
          </a:p>
        </p:txBody>
      </p:sp>
      <p:pic>
        <p:nvPicPr>
          <p:cNvPr id="5" name="Image 4" descr="Une image contenant reptile, dinosaure, texte, lézard&#10;&#10;Description générée automatiquement">
            <a:extLst>
              <a:ext uri="{FF2B5EF4-FFF2-40B4-BE49-F238E27FC236}">
                <a16:creationId xmlns:a16="http://schemas.microsoft.com/office/drawing/2014/main" id="{E8E99D60-3CB2-917C-D4B0-2997A5E5C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6" y="2993560"/>
            <a:ext cx="2382156" cy="1339963"/>
          </a:xfrm>
          <a:prstGeom prst="rect">
            <a:avLst/>
          </a:prstGeom>
        </p:spPr>
      </p:pic>
      <p:pic>
        <p:nvPicPr>
          <p:cNvPr id="7" name="Image 6" descr="Une image contenant Visage humain, personne, habits, Menton&#10;&#10;Description générée automatiquement">
            <a:extLst>
              <a:ext uri="{FF2B5EF4-FFF2-40B4-BE49-F238E27FC236}">
                <a16:creationId xmlns:a16="http://schemas.microsoft.com/office/drawing/2014/main" id="{D51A667A-4573-61A1-F4A1-DDA6AC24E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439" y="2993560"/>
            <a:ext cx="1637989" cy="14978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9F8D30B-4067-E065-EA38-B8E52BBBFA5B}"/>
              </a:ext>
            </a:extLst>
          </p:cNvPr>
          <p:cNvSpPr txBox="1"/>
          <p:nvPr/>
        </p:nvSpPr>
        <p:spPr>
          <a:xfrm>
            <a:off x="2698084" y="3340375"/>
            <a:ext cx="50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B48E9B6-73A6-187B-344D-4CB7731C6BB7}"/>
              </a:ext>
            </a:extLst>
          </p:cNvPr>
          <p:cNvSpPr txBox="1"/>
          <p:nvPr/>
        </p:nvSpPr>
        <p:spPr>
          <a:xfrm>
            <a:off x="3369439" y="4491410"/>
            <a:ext cx="163798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/>
              <a:t>Seb Lafrite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494" y="1606654"/>
            <a:ext cx="2554334" cy="538038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/>
              <a:t>SOMMAIRE</a:t>
            </a:r>
          </a:p>
        </p:txBody>
      </p:sp>
      <p:sp>
        <p:nvSpPr>
          <p:cNvPr id="59" name="Espace réservé du texte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5256" y="2549760"/>
            <a:ext cx="4234025" cy="2068039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</a:lstStyle>
          <a:p>
            <a:pPr marL="285750" indent="-285750" rtl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/>
              <a:t>Objectifs S.M.A.R.T.</a:t>
            </a:r>
          </a:p>
          <a:p>
            <a:pPr marL="285750" indent="-285750" rtl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/>
              <a:t>Stratégie de communication digitale</a:t>
            </a:r>
          </a:p>
          <a:p>
            <a:pPr marL="285750" indent="-285750" rtl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r-FR">
                <a:latin typeface="Calibri Light"/>
                <a:cs typeface="Calibri Light"/>
              </a:rPr>
              <a:t>Prévision de vente</a:t>
            </a:r>
          </a:p>
        </p:txBody>
      </p:sp>
      <p:pic>
        <p:nvPicPr>
          <p:cNvPr id="116" name="Espace réservé d’image 115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7663453" y="1433033"/>
            <a:ext cx="3527091" cy="3463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fld id="{8D1FC6F8-0BCD-47E9-9C64-690771D9C143}" type="slidenum">
              <a:rPr lang="fr-FR" smtClean="0"/>
              <a:pPr rtl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r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459" y="75467"/>
            <a:ext cx="4685838" cy="446273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/>
              <a:t>OBJECTIFS S.M.A.R.T.</a:t>
            </a:r>
          </a:p>
        </p:txBody>
      </p:sp>
      <p:sp>
        <p:nvSpPr>
          <p:cNvPr id="41" name="Espace réservé du texte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62622" y="788871"/>
            <a:ext cx="8898484" cy="492944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</a:lstStyle>
          <a:p>
            <a:r>
              <a:rPr lang="fr-FR">
                <a:latin typeface="Century Gothic"/>
              </a:rPr>
              <a:t>Augmenter de 20% la vente du nouveau produit sur le site marchand pour le trimestre prochain</a:t>
            </a:r>
            <a:endParaRPr lang="fr-FR"/>
          </a:p>
        </p:txBody>
      </p:sp>
      <p:sp>
        <p:nvSpPr>
          <p:cNvPr id="42" name="Espace réservé du texte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62622" y="1280731"/>
            <a:ext cx="8903400" cy="188367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b="1">
                <a:latin typeface="Calibri Light"/>
                <a:cs typeface="Calibri Light"/>
              </a:rPr>
              <a:t>Spécifique :</a:t>
            </a:r>
            <a:r>
              <a:rPr lang="fr-FR" sz="1600">
                <a:latin typeface="Calibri Light"/>
                <a:cs typeface="Calibri Light"/>
              </a:rPr>
              <a:t> création d'un buzz autour du lancement de la nouvelle paire de chaussure</a:t>
            </a:r>
            <a:endParaRPr lang="fr-FR" sz="160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b="1">
                <a:latin typeface="Calibri Light"/>
                <a:cs typeface="Calibri Light"/>
              </a:rPr>
              <a:t>Mesurable :</a:t>
            </a:r>
            <a:r>
              <a:rPr lang="fr-FR" sz="1600">
                <a:latin typeface="Calibri Light"/>
                <a:cs typeface="Calibri Light"/>
              </a:rPr>
              <a:t> augmentation de 20% du nombre de mentions de la marque</a:t>
            </a:r>
            <a:endParaRPr lang="fr-FR" sz="1600">
              <a:cs typeface="Calibri Ligh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b="1">
                <a:latin typeface="Calibri Light"/>
                <a:cs typeface="Calibri Light"/>
              </a:rPr>
              <a:t>Atteignable :</a:t>
            </a:r>
            <a:r>
              <a:rPr lang="fr-FR" sz="1600">
                <a:latin typeface="Calibri Light"/>
                <a:cs typeface="Calibri Light"/>
              </a:rPr>
              <a:t> Seb </a:t>
            </a:r>
            <a:r>
              <a:rPr lang="fr-FR" sz="1600" err="1">
                <a:latin typeface="Calibri Light"/>
                <a:cs typeface="Calibri Light"/>
              </a:rPr>
              <a:t>Lafrite</a:t>
            </a:r>
            <a:r>
              <a:rPr lang="fr-FR" sz="1600">
                <a:latin typeface="Calibri Light"/>
                <a:cs typeface="Calibri Light"/>
              </a:rPr>
              <a:t> compte plus de 3 M de followers sur Instagram</a:t>
            </a:r>
            <a:endParaRPr lang="fr-FR" sz="1600">
              <a:cs typeface="Calibri Ligh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b="1">
                <a:latin typeface="Calibri Light"/>
                <a:cs typeface="Calibri Light"/>
              </a:rPr>
              <a:t>Réaliste :</a:t>
            </a:r>
            <a:r>
              <a:rPr lang="fr-FR" sz="1600">
                <a:latin typeface="Calibri Light"/>
                <a:cs typeface="Calibri Light"/>
              </a:rPr>
              <a:t> marque reconnue et appréciée par le public</a:t>
            </a:r>
            <a:endParaRPr lang="fr-FR" sz="1600">
              <a:cs typeface="Calibri Ligh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b="1">
                <a:latin typeface="Calibri Light"/>
                <a:cs typeface="Calibri Light"/>
              </a:rPr>
              <a:t>Temporellement défini :</a:t>
            </a:r>
            <a:r>
              <a:rPr lang="fr-FR" sz="1600">
                <a:latin typeface="Calibri Light"/>
                <a:cs typeface="Calibri Light"/>
              </a:rPr>
              <a:t> trimestre prochain</a:t>
            </a:r>
            <a:endParaRPr lang="fr-FR" sz="1600" err="1">
              <a:cs typeface="Calibri Light"/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61688" y="3430207"/>
            <a:ext cx="8016452" cy="356843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</a:lstStyle>
          <a:p>
            <a:r>
              <a:rPr lang="fr-FR">
                <a:latin typeface="Century Gothic"/>
              </a:rPr>
              <a:t>Développer la notoriété de 15% des 18-35 ans fin du semestre 2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61688" y="3788351"/>
            <a:ext cx="8016452" cy="2934290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500" b="1">
                <a:latin typeface="Calibri Light"/>
                <a:ea typeface="Calibri Light"/>
                <a:cs typeface="Calibri Light"/>
              </a:rPr>
              <a:t>Spécifique </a:t>
            </a:r>
            <a:r>
              <a:rPr lang="fr-FR" sz="1500">
                <a:latin typeface="Calibri Light"/>
                <a:ea typeface="Calibri Light"/>
                <a:cs typeface="Calibri Light"/>
              </a:rPr>
              <a:t>: développement de la notoriété de la nouvelle paire de chaussures Lacoste auprès des jeunes</a:t>
            </a:r>
            <a:endParaRPr lang="fr-FR" sz="1500">
              <a:ea typeface="Calibri Light"/>
              <a:cs typeface="Calibri Ligh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500" b="1">
                <a:latin typeface="Calibri Light"/>
                <a:ea typeface="Calibri Light"/>
                <a:cs typeface="Calibri Light"/>
              </a:rPr>
              <a:t>Mesurable </a:t>
            </a:r>
            <a:r>
              <a:rPr lang="fr-FR" sz="1500">
                <a:latin typeface="Calibri Light"/>
                <a:ea typeface="Calibri Light"/>
                <a:cs typeface="Calibri Light"/>
              </a:rPr>
              <a:t>: augmentation de 15% des ventes de la nouvelle paire de chaussures auprès des jeunes de 18-35 ans d'ici le 31 décembre 2024.</a:t>
            </a:r>
            <a:endParaRPr lang="fr-FR" sz="1500">
              <a:ea typeface="Calibri Light"/>
              <a:cs typeface="Calibri Ligh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500" b="1">
                <a:latin typeface="Calibri Light"/>
                <a:ea typeface="Calibri Light"/>
                <a:cs typeface="Calibri Light"/>
              </a:rPr>
              <a:t>Atteignable </a:t>
            </a:r>
            <a:r>
              <a:rPr lang="fr-FR" sz="1500">
                <a:latin typeface="Calibri Light"/>
                <a:ea typeface="Calibri Light"/>
                <a:cs typeface="Calibri Light"/>
              </a:rPr>
              <a:t>: Seb </a:t>
            </a:r>
            <a:r>
              <a:rPr lang="fr-FR" sz="1500" err="1">
                <a:latin typeface="Calibri Light"/>
                <a:ea typeface="Calibri Light"/>
                <a:cs typeface="Calibri Light"/>
              </a:rPr>
              <a:t>LaFrite</a:t>
            </a:r>
            <a:r>
              <a:rPr lang="fr-FR" sz="1500">
                <a:latin typeface="Calibri Light"/>
                <a:ea typeface="Calibri Light"/>
                <a:cs typeface="Calibri Light"/>
              </a:rPr>
              <a:t> est populaire auprès des jeunes. Il est connu pour son style et son sens de la mode. Peut-être partager par sa compagne Lena Situation (5M followers) sur Instagram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500" b="1">
                <a:latin typeface="Calibri Light"/>
                <a:ea typeface="Calibri Light"/>
                <a:cs typeface="Calibri Light"/>
              </a:rPr>
              <a:t>Réaliste </a:t>
            </a:r>
            <a:r>
              <a:rPr lang="fr-FR" sz="1500">
                <a:latin typeface="Calibri Light"/>
                <a:ea typeface="Calibri Light"/>
                <a:cs typeface="Calibri Light"/>
              </a:rPr>
              <a:t>: marque innovante et correspond aux tendances actuelles.</a:t>
            </a:r>
            <a:endParaRPr lang="fr-FR" sz="1500">
              <a:ea typeface="Calibri Light"/>
              <a:cs typeface="Calibri Ligh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500" b="1">
                <a:latin typeface="Calibri Light"/>
                <a:ea typeface="Calibri Light"/>
                <a:cs typeface="Calibri Light"/>
              </a:rPr>
              <a:t>Temporellement défini :</a:t>
            </a:r>
            <a:r>
              <a:rPr lang="fr-FR" sz="1500">
                <a:latin typeface="Calibri Light"/>
                <a:ea typeface="Calibri Light"/>
                <a:cs typeface="Calibri Light"/>
              </a:rPr>
              <a:t> semestre 2</a:t>
            </a:r>
            <a:endParaRPr lang="fr-FR" sz="1500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r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477" y="414544"/>
            <a:ext cx="9187542" cy="559728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/>
              <a:t>STRATÉGIE DE COMMUNICATION DIGITALE</a:t>
            </a:r>
          </a:p>
        </p:txBody>
      </p:sp>
      <p:sp>
        <p:nvSpPr>
          <p:cNvPr id="41" name="Espace réservé du texte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17923" y="1155211"/>
            <a:ext cx="7490993" cy="365125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</a:lstStyle>
          <a:p>
            <a:r>
              <a:rPr lang="fr-FR">
                <a:latin typeface="Century Gothic"/>
              </a:rPr>
              <a:t>Campagne de publicité online</a:t>
            </a:r>
            <a:endParaRPr lang="fr-FR" err="1"/>
          </a:p>
        </p:txBody>
      </p:sp>
      <p:sp>
        <p:nvSpPr>
          <p:cNvPr id="42" name="Espace réservé du texte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5851" y="1518578"/>
            <a:ext cx="9084713" cy="4928027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fr-FR" sz="1600">
              <a:latin typeface="Calibri Light"/>
              <a:cs typeface="Calibri Light"/>
            </a:endParaRPr>
          </a:p>
          <a:p>
            <a:endParaRPr lang="fr-FR" sz="1600">
              <a:latin typeface="Calibri Light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Calibri Light"/>
                <a:cs typeface="Calibri Light"/>
              </a:rPr>
              <a:t>Accroître la visibilité et la notoriété des nouvelles chaussures Lacoste </a:t>
            </a:r>
            <a:endParaRPr lang="fr-FR" sz="1600" dirty="0">
              <a:cs typeface="Calibri Light" panose="020F0302020204030204" pitchFamily="34" charset="0"/>
            </a:endParaRP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fr-FR" sz="1600" dirty="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Création d'un contenu attrayant avec l'influenceur Seb </a:t>
            </a:r>
            <a:r>
              <a:rPr lang="fr-FR" sz="1600" dirty="0" err="1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Lafrite</a:t>
            </a:r>
            <a:r>
              <a:rPr lang="fr-FR" sz="1600" dirty="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 sur : </a:t>
            </a:r>
          </a:p>
          <a:p>
            <a:pPr marL="1428750" lvl="2">
              <a:buFont typeface="Wingdings" panose="020B0604020202020204" pitchFamily="34" charset="0"/>
              <a:buChar char="§"/>
            </a:pPr>
            <a:r>
              <a:rPr lang="fr-FR" sz="1600" b="1" dirty="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YouTube </a:t>
            </a:r>
            <a:endParaRPr lang="fr-FR" sz="1600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1428750" lvl="2">
              <a:buFont typeface="Wingdings" panose="020B0604020202020204" pitchFamily="34" charset="0"/>
              <a:buChar char="§"/>
            </a:pPr>
            <a:r>
              <a:rPr lang="fr-FR" sz="1600" b="1" err="1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TikTok</a:t>
            </a:r>
            <a:endParaRPr lang="fr-FR" sz="1600" b="1">
              <a:solidFill>
                <a:schemeClr val="bg1"/>
              </a:solidFill>
              <a:latin typeface="Calibri Light"/>
              <a:ea typeface="+mn-lt"/>
              <a:cs typeface="+mn-lt"/>
            </a:endParaRPr>
          </a:p>
          <a:p>
            <a:pPr marL="1428750" lvl="2">
              <a:buFont typeface="Wingdings" panose="020B0604020202020204" pitchFamily="34" charset="0"/>
              <a:buChar char="§"/>
            </a:pPr>
            <a:endParaRPr lang="fr-FR" sz="1600" b="1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1200150" lvl="2" indent="0">
              <a:buNone/>
            </a:pPr>
            <a:endParaRPr lang="fr-FR" sz="1600" b="1">
              <a:solidFill>
                <a:schemeClr val="bg1"/>
              </a:solidFill>
              <a:latin typeface="Calibri Light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Calibri Light"/>
                <a:cs typeface="Calibri Light"/>
              </a:rPr>
              <a:t>Générer de l'engagement et les conversations</a:t>
            </a:r>
            <a:endParaRPr lang="fr-FR" sz="1600">
              <a:latin typeface="Calibri Light"/>
              <a:ea typeface="Calibri Light"/>
              <a:cs typeface="Calibri Light"/>
            </a:endParaRPr>
          </a:p>
          <a:p>
            <a:pPr marL="971550" lvl="1" indent="-285750">
              <a:buFont typeface="Courier New" panose="020B0604020202020204" pitchFamily="34" charset="0"/>
              <a:buChar char="o"/>
            </a:pPr>
            <a:r>
              <a:rPr lang="fr-FR" sz="1600" dirty="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Encourager les interactions, commentaires, et partages autour de la nouvelle collection. </a:t>
            </a:r>
            <a:endParaRPr lang="fr-FR" sz="1600">
              <a:solidFill>
                <a:schemeClr val="bg1"/>
              </a:solidFill>
              <a:latin typeface="Calibri Light"/>
              <a:ea typeface="Calibri Light"/>
              <a:cs typeface="Calibri Ligh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fr-FR" sz="1600" b="1" dirty="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Instagram </a:t>
            </a:r>
            <a:endParaRPr lang="fr-FR" sz="1600">
              <a:solidFill>
                <a:schemeClr val="bg1"/>
              </a:solidFill>
              <a:latin typeface="Calibri Light"/>
              <a:cs typeface="Calibri Ligh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fr-FR" sz="1600" b="1" dirty="0">
                <a:solidFill>
                  <a:schemeClr val="bg1"/>
                </a:solidFill>
                <a:latin typeface="Calibri Light"/>
                <a:cs typeface="Arial"/>
              </a:rPr>
              <a:t>X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fr-FR" sz="1600" b="1">
              <a:solidFill>
                <a:schemeClr val="bg1"/>
              </a:solidFill>
              <a:latin typeface="Calibri Light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fr-FR" sz="1600" b="1">
              <a:latin typeface="Calibri Light"/>
              <a:cs typeface="Arial"/>
            </a:endParaRPr>
          </a:p>
          <a:p>
            <a:pPr algn="ctr"/>
            <a:r>
              <a:rPr lang="fr-FR" sz="3200" dirty="0">
                <a:latin typeface="Calibri Light"/>
                <a:cs typeface="Arial"/>
              </a:rPr>
              <a:t>#LacosteXSebLafrite</a:t>
            </a:r>
            <a:endParaRPr lang="fr-FR" sz="3200" dirty="0">
              <a:latin typeface="Daytona Pro Ligh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7755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242FA-D7A0-068B-102E-AEBFFA185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re 45">
            <a:extLst>
              <a:ext uri="{FF2B5EF4-FFF2-40B4-BE49-F238E27FC236}">
                <a16:creationId xmlns:a16="http://schemas.microsoft.com/office/drawing/2014/main" id="{DBC0EB48-C121-1AE8-EEA6-74F25165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477" y="414544"/>
            <a:ext cx="9187542" cy="559728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/>
              <a:t>STRATÉGIE DE COMMUNICATION DIGITALE</a:t>
            </a:r>
          </a:p>
        </p:txBody>
      </p:sp>
      <p:sp>
        <p:nvSpPr>
          <p:cNvPr id="41" name="Espace réservé du texte 40">
            <a:extLst>
              <a:ext uri="{FF2B5EF4-FFF2-40B4-BE49-F238E27FC236}">
                <a16:creationId xmlns:a16="http://schemas.microsoft.com/office/drawing/2014/main" id="{CB0CC8E2-3954-C3C7-3CA7-B7F6EAE0F3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17923" y="1530349"/>
            <a:ext cx="7490993" cy="365125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</a:lstStyle>
          <a:p>
            <a:r>
              <a:rPr lang="fr-FR">
                <a:latin typeface="Century Gothic"/>
              </a:rPr>
              <a:t>Campagne de publicité online et offline</a:t>
            </a:r>
            <a:endParaRPr lang="fr-FR"/>
          </a:p>
        </p:txBody>
      </p:sp>
      <p:sp>
        <p:nvSpPr>
          <p:cNvPr id="42" name="Espace réservé du texte 41">
            <a:extLst>
              <a:ext uri="{FF2B5EF4-FFF2-40B4-BE49-F238E27FC236}">
                <a16:creationId xmlns:a16="http://schemas.microsoft.com/office/drawing/2014/main" id="{84EBA2A1-7496-D43C-EAFD-F7A5D4662F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5851" y="1893716"/>
            <a:ext cx="8341149" cy="4552889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</a:lstStyle>
          <a:p>
            <a:pPr marL="285750" indent="-285750">
              <a:buFont typeface="Wingdings" panose="020B0604020202020204" pitchFamily="34" charset="0"/>
              <a:buChar char="ü"/>
            </a:pPr>
            <a:r>
              <a:rPr lang="fr-FR" sz="1600">
                <a:latin typeface="Calibri Light"/>
                <a:ea typeface="Calibri Light"/>
                <a:cs typeface="Arial"/>
              </a:rPr>
              <a:t>Campagnes de Lancement : </a:t>
            </a:r>
            <a:endParaRPr lang="en-US" sz="1600">
              <a:latin typeface="Calibri Light"/>
              <a:ea typeface="Calibri Light"/>
              <a:cs typeface="Calibri Light"/>
            </a:endParaRPr>
          </a:p>
          <a:p>
            <a:r>
              <a:rPr lang="fr-FR" sz="1600">
                <a:latin typeface="Calibri Light"/>
                <a:ea typeface="Calibri Light"/>
                <a:cs typeface="Arial"/>
              </a:rPr>
              <a:t>   Envoi d'e-mails</a:t>
            </a:r>
            <a:r>
              <a:rPr lang="fr-FR" sz="1600">
                <a:latin typeface="Calibri Light"/>
                <a:ea typeface="Calibri Light"/>
                <a:cs typeface="Calibri Light"/>
              </a:rPr>
              <a:t>                        </a:t>
            </a:r>
            <a:endParaRPr lang="en-US" sz="1600">
              <a:latin typeface="Calibri Light"/>
              <a:ea typeface="Calibri Light"/>
              <a:cs typeface="Calibri Light"/>
            </a:endParaRPr>
          </a:p>
          <a:p>
            <a:r>
              <a:rPr lang="fr-FR" sz="1600">
                <a:latin typeface="Calibri Light"/>
                <a:ea typeface="Calibri Light"/>
                <a:cs typeface="Calibri Light"/>
              </a:rPr>
              <a:t>Création d'une campagne publicitaire offline  : </a:t>
            </a:r>
            <a:endParaRPr lang="en-US" sz="1600">
              <a:latin typeface="Calibri Light"/>
              <a:ea typeface="Calibri Light"/>
              <a:cs typeface="Calibri Light"/>
            </a:endParaRPr>
          </a:p>
          <a:p>
            <a:pPr marL="1428750" lvl="2" indent="-285750">
              <a:buFont typeface="Wingdings,Sans-Serif" panose="020B0604020202020204" pitchFamily="34" charset="0"/>
              <a:buChar char="§"/>
            </a:pPr>
            <a:r>
              <a:rPr lang="fr-FR" sz="1600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Affiches publicitaires </a:t>
            </a:r>
            <a:endParaRPr lang="en-US" sz="1600">
              <a:solidFill>
                <a:schemeClr val="bg1"/>
              </a:solidFill>
              <a:latin typeface="Calibri Light"/>
              <a:ea typeface="Calibri Light"/>
              <a:cs typeface="Calibri Light"/>
            </a:endParaRPr>
          </a:p>
          <a:p>
            <a:pPr marL="1428750" lvl="2" indent="-285750">
              <a:buFont typeface="Wingdings,Sans-Serif" panose="020B0604020202020204" pitchFamily="34" charset="0"/>
              <a:buChar char="§"/>
            </a:pPr>
            <a:r>
              <a:rPr lang="fr-FR" sz="1600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Panneaux publicitaires </a:t>
            </a:r>
            <a:endParaRPr lang="en-US" sz="1600">
              <a:solidFill>
                <a:schemeClr val="bg1"/>
              </a:solidFill>
              <a:latin typeface="Calibri Light"/>
              <a:ea typeface="Calibri Light"/>
              <a:cs typeface="Calibri Light"/>
            </a:endParaRPr>
          </a:p>
          <a:p>
            <a:pPr marL="285750" indent="-285750">
              <a:buFont typeface="Wingdings" panose="020B0604020202020204" pitchFamily="34" charset="0"/>
              <a:buChar char="ü"/>
            </a:pPr>
            <a:r>
              <a:rPr lang="fr-FR" sz="1600">
                <a:latin typeface="Calibri Light"/>
                <a:ea typeface="Calibri Light"/>
                <a:cs typeface="Calibri Light"/>
              </a:rPr>
              <a:t>Jeux et Concours en Ligne </a:t>
            </a:r>
          </a:p>
          <a:p>
            <a:pPr marL="171450" indent="-171450">
              <a:buFont typeface="Wingdings" panose="020B0604020202020204" pitchFamily="34" charset="0"/>
              <a:buChar char="ü"/>
            </a:pPr>
            <a:r>
              <a:rPr lang="fr-FR" sz="1600" b="1">
                <a:latin typeface="Calibri Light"/>
                <a:cs typeface="Calibri Light"/>
              </a:rPr>
              <a:t>   Analyse des Résultats :</a:t>
            </a:r>
            <a:endParaRPr lang="fr-FR" sz="1600">
              <a:latin typeface="Calibri Light"/>
              <a:cs typeface="Calibri Ligh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600" b="1">
                <a:solidFill>
                  <a:schemeClr val="bg1"/>
                </a:solidFill>
                <a:latin typeface="Calibri Light"/>
                <a:cs typeface="Calibri Light"/>
              </a:rPr>
              <a:t>Suivi des KPI </a:t>
            </a:r>
            <a:endParaRPr lang="fr-FR" sz="1600">
              <a:solidFill>
                <a:schemeClr val="bg1"/>
              </a:solidFill>
              <a:latin typeface="Calibri Light"/>
              <a:cs typeface="Calibri Ligh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fr-FR" sz="1600" b="1">
                <a:solidFill>
                  <a:schemeClr val="bg1"/>
                </a:solidFill>
                <a:latin typeface="Calibri Light"/>
                <a:cs typeface="Calibri Light"/>
              </a:rPr>
              <a:t>Analyse des Retours </a:t>
            </a:r>
            <a:endParaRPr lang="fr-FR" sz="1600">
              <a:solidFill>
                <a:schemeClr val="bg1"/>
              </a:solidFill>
              <a:ea typeface="Calibri Light"/>
              <a:cs typeface="Calibri Light"/>
            </a:endParaRPr>
          </a:p>
          <a:p>
            <a:pPr indent="-228600">
              <a:buFont typeface="Wingdings" panose="020B0604020202020204" pitchFamily="34" charset="0"/>
              <a:buChar char="ü"/>
            </a:pPr>
            <a:endParaRPr lang="fr-FR">
              <a:solidFill>
                <a:srgbClr val="FFFFFF"/>
              </a:solidFill>
              <a:ea typeface="Calibri Light"/>
              <a:cs typeface="Calibri Light"/>
            </a:endParaRPr>
          </a:p>
          <a:p>
            <a:pPr marL="171450" indent="-171450">
              <a:buFont typeface="Wingdings" panose="020B0604020202020204" pitchFamily="34" charset="0"/>
              <a:buChar char="ü"/>
            </a:pPr>
            <a:endParaRPr lang="fr-FR" b="1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499792-942D-5289-AEC0-232F50B66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fld id="{8D1FC6F8-0BCD-47E9-9C64-690771D9C143}" type="slidenum">
              <a:rPr lang="fr-FR" smtClean="0"/>
              <a:pPr rtl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313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A567E7-BD0D-A752-AF2B-B4F2B0BD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269" y="707793"/>
            <a:ext cx="7319654" cy="591298"/>
          </a:xfrm>
        </p:spPr>
        <p:txBody>
          <a:bodyPr lIns="91440" tIns="45720" rIns="91440" bIns="45720" rtlCol="0" anchor="t"/>
          <a:lstStyle/>
          <a:p>
            <a:r>
              <a:rPr lang="fr-FR">
                <a:latin typeface="Century Gothic"/>
              </a:rPr>
              <a:t>Stratégie de communication</a:t>
            </a:r>
            <a:br>
              <a:rPr lang="fr-FR">
                <a:latin typeface="Century Gothic"/>
              </a:rPr>
            </a:br>
            <a:br>
              <a:rPr lang="fr-FR"/>
            </a:br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252144E-0A9A-B285-C832-A5DB4323C2C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09195" y="1473204"/>
            <a:ext cx="3801177" cy="313506"/>
          </a:xfrm>
        </p:spPr>
        <p:txBody>
          <a:bodyPr lIns="91440" tIns="45720" rIns="91440" bIns="45720" rtlCol="0" anchor="t"/>
          <a:lstStyle/>
          <a:p>
            <a:r>
              <a:rPr lang="fr-FR">
                <a:latin typeface="Century Gothic"/>
              </a:rPr>
              <a:t>Taux de conversion par click</a:t>
            </a:r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178F237-719C-2138-AB1F-52F83C74BD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3853" y="1785887"/>
            <a:ext cx="6153954" cy="1220781"/>
          </a:xfrm>
        </p:spPr>
        <p:txBody>
          <a:bodyPr lIns="91440" tIns="45720" rIns="91440" bIns="45720" rtlCol="0" anchor="t"/>
          <a:lstStyle/>
          <a:p>
            <a:r>
              <a:rPr lang="fr-FR">
                <a:latin typeface="Calibri Light"/>
                <a:cs typeface="Calibri Light"/>
              </a:rPr>
              <a:t>Objectif de Lacoste :</a:t>
            </a:r>
          </a:p>
          <a:p>
            <a:r>
              <a:rPr lang="fr-FR">
                <a:latin typeface="Calibri Light"/>
                <a:cs typeface="Calibri Light"/>
              </a:rPr>
              <a:t> Convertir 100 000 click en 2 000 ventes.</a:t>
            </a:r>
          </a:p>
          <a:p>
            <a:r>
              <a:rPr lang="fr-FR">
                <a:latin typeface="Calibri Light"/>
                <a:cs typeface="Calibri Light"/>
              </a:rPr>
              <a:t>2 % de taux de conversion.</a:t>
            </a:r>
            <a:endParaRPr lang="fr-FR">
              <a:cs typeface="Calibri Light"/>
            </a:endParaRPr>
          </a:p>
          <a:p>
            <a:endParaRPr lang="fr-FR">
              <a:cs typeface="Calibri Light"/>
            </a:endParaRP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DAE6407-25D5-4456-3FA2-40FC54ACDB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808497" y="3683004"/>
            <a:ext cx="3674178" cy="403225"/>
          </a:xfrm>
        </p:spPr>
        <p:txBody>
          <a:bodyPr lIns="91440" tIns="45720" rIns="91440" bIns="45720" rtlCol="0" anchor="t"/>
          <a:lstStyle/>
          <a:p>
            <a:r>
              <a:rPr lang="fr-FR">
                <a:latin typeface="Century Gothic"/>
              </a:rPr>
              <a:t>Taux de croissance</a:t>
            </a:r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F4C6717-7546-EE4C-07C8-A22D09D12B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5597" y="4081976"/>
            <a:ext cx="5071178" cy="1291081"/>
          </a:xfrm>
        </p:spPr>
        <p:txBody>
          <a:bodyPr lIns="91440" tIns="45720" rIns="91440" bIns="45720" rtlCol="0" anchor="t"/>
          <a:lstStyle/>
          <a:p>
            <a:r>
              <a:rPr lang="fr-FR">
                <a:latin typeface="Calibri Light"/>
                <a:ea typeface="Calibri Light"/>
                <a:cs typeface="Calibri Light"/>
              </a:rPr>
              <a:t>~ 100K utilisateurs abonnés </a:t>
            </a:r>
            <a:endParaRPr lang="fr-FR"/>
          </a:p>
          <a:p>
            <a:r>
              <a:rPr lang="fr-FR">
                <a:latin typeface="Calibri Light"/>
                <a:ea typeface="Calibri Light"/>
                <a:cs typeface="Calibri Light"/>
              </a:rPr>
              <a:t>Taux de croissance de ~1.3%.</a:t>
            </a:r>
            <a:endParaRPr lang="fr-FR"/>
          </a:p>
          <a:p>
            <a:r>
              <a:rPr lang="fr-FR">
                <a:latin typeface="Calibri Light"/>
                <a:ea typeface="Calibri Light"/>
                <a:cs typeface="Calibri Light"/>
              </a:rPr>
              <a:t>Objectif 8M de followers</a:t>
            </a:r>
            <a:endParaRPr lang="fr-FR">
              <a:ea typeface="Calibri Light"/>
              <a:cs typeface="Calibri Light"/>
            </a:endParaRP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D5ED3C5C-7F09-94DD-F1C0-AE4CFCD27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6</a:t>
            </a:fld>
            <a:endParaRPr lang="fr-FR"/>
          </a:p>
        </p:txBody>
      </p:sp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040D2002-E45B-6714-0130-65B66092A6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198411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r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464" y="479858"/>
            <a:ext cx="5059922" cy="559728"/>
          </a:xfrm>
        </p:spPr>
        <p:txBody>
          <a:bodyPr lIns="91440" tIns="45720" rIns="91440" bIns="45720" rtlCol="0" anchor="t"/>
          <a:lstStyle>
            <a:defPPr>
              <a:defRPr lang="en-US"/>
            </a:defPPr>
          </a:lstStyle>
          <a:p>
            <a:pPr rtl="0"/>
            <a:r>
              <a:rPr lang="fr-FR">
                <a:latin typeface="Century Gothic"/>
              </a:rPr>
              <a:t>prévision de ventes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lIns="91440" tIns="45720" rIns="91440" bIns="45720" rtlCol="0" anchor="ctr"/>
          <a:lstStyle>
            <a:defPPr>
              <a:defRPr lang="en-US"/>
            </a:defPPr>
          </a:lstStyle>
          <a:p>
            <a:pPr rtl="0"/>
            <a:r>
              <a:rPr lang="fr-FR">
                <a:cs typeface="Calibri Light"/>
              </a:rPr>
              <a:t>6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5E66071E-047B-E90E-992B-81BE18244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711791"/>
              </p:ext>
            </p:extLst>
          </p:nvPr>
        </p:nvGraphicFramePr>
        <p:xfrm>
          <a:off x="2407557" y="1873552"/>
          <a:ext cx="8128002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45703739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948335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7755455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6295863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0626411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959298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M-4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M-3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M-2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M-1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M+1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79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+ 20%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+ 26%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/>
                        <a:t>+ 30%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fr-FR"/>
                        <a:t>+25%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+ 40 %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+ 50 %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430898"/>
                  </a:ext>
                </a:extLst>
              </a:tr>
            </a:tbl>
          </a:graphicData>
        </a:graphic>
      </p:graphicFrame>
      <p:pic>
        <p:nvPicPr>
          <p:cNvPr id="2" name="Image 1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1D43D9F3-C31F-D25B-00ED-4B8DD3A8C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776" y="3095656"/>
            <a:ext cx="5331101" cy="32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49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094" y="2761326"/>
            <a:ext cx="2581764" cy="806956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/>
              <a:t>Merci 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lIns="91440" tIns="45720" rIns="91440" bIns="45720" rtlCol="0" anchor="ctr"/>
          <a:lstStyle>
            <a:defPPr>
              <a:defRPr lang="en-US"/>
            </a:defPPr>
          </a:lstStyle>
          <a:p>
            <a:pPr rtl="0"/>
            <a:r>
              <a:rPr lang="fr-FR">
                <a:cs typeface="Calibri Light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1922_TF56488565_Win32" id="{48C2F3E7-B082-452E-90A8-3E88B7BA49BE}" vid="{CB3EC457-70CE-4EC0-8AB0-7F448492C24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20b934a-1e0b-4264-9759-255348ec081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9A83997555BB448593910E7425334F" ma:contentTypeVersion="11" ma:contentTypeDescription="Crée un document." ma:contentTypeScope="" ma:versionID="5b806364b402a9be49763d4ade618328">
  <xsd:schema xmlns:xsd="http://www.w3.org/2001/XMLSchema" xmlns:xs="http://www.w3.org/2001/XMLSchema" xmlns:p="http://schemas.microsoft.com/office/2006/metadata/properties" xmlns:ns3="720b934a-1e0b-4264-9759-255348ec0812" xmlns:ns4="bf4bdd31-f222-4be4-9d6c-28f8bf9cbc53" targetNamespace="http://schemas.microsoft.com/office/2006/metadata/properties" ma:root="true" ma:fieldsID="7f609836fde1a5256e8e84679306996a" ns3:_="" ns4:_="">
    <xsd:import namespace="720b934a-1e0b-4264-9759-255348ec0812"/>
    <xsd:import namespace="bf4bdd31-f222-4be4-9d6c-28f8bf9cbc5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0b934a-1e0b-4264-9759-255348ec08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4bdd31-f222-4be4-9d6c-28f8bf9cbc5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720b934a-1e0b-4264-9759-255348ec0812"/>
    <ds:schemaRef ds:uri="bf4bdd31-f222-4be4-9d6c-28f8bf9cbc5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A305C25-CBC4-4CD8-9FF6-26B5EFCFD58F}">
  <ds:schemaRefs>
    <ds:schemaRef ds:uri="720b934a-1e0b-4264-9759-255348ec0812"/>
    <ds:schemaRef ds:uri="bf4bdd31-f222-4be4-9d6c-28f8bf9cbc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Présentation promotionnelle futuriste</Template>
  <Application>Microsoft Office PowerPoint</Application>
  <PresentationFormat>Grand écran</PresentationFormat>
  <Slides>8</Slides>
  <Notes>7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9" baseType="lpstr">
      <vt:lpstr>Thème Office</vt:lpstr>
      <vt:lpstr>STRATÉGIE DE  COMMUNICATION</vt:lpstr>
      <vt:lpstr>SOMMAIRE</vt:lpstr>
      <vt:lpstr>OBJECTIFS S.M.A.R.T.</vt:lpstr>
      <vt:lpstr>STRATÉGIE DE COMMUNICATION DIGITALE</vt:lpstr>
      <vt:lpstr>STRATÉGIE DE COMMUNICATION DIGITALE</vt:lpstr>
      <vt:lpstr>Stratégie de communication  </vt:lpstr>
      <vt:lpstr>prévision de ventes</vt:lpstr>
      <vt:lpstr>Merci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  Socio-Psychologie</dc:title>
  <dc:creator>Tom BRUAIRE</dc:creator>
  <cp:revision>5</cp:revision>
  <dcterms:created xsi:type="dcterms:W3CDTF">2024-01-30T09:19:37Z</dcterms:created>
  <dcterms:modified xsi:type="dcterms:W3CDTF">2024-01-30T14:50:27Z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0x010100F39A83997555BB448593910E7425334F</vt:lpwstr>
  </property>
</Properties>
</file>